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22" r:id="rId2"/>
  </p:sldMasterIdLst>
  <p:notesMasterIdLst>
    <p:notesMasterId r:id="rId21"/>
  </p:notesMasterIdLst>
  <p:sldIdLst>
    <p:sldId id="258" r:id="rId3"/>
    <p:sldId id="325" r:id="rId4"/>
    <p:sldId id="344" r:id="rId5"/>
    <p:sldId id="363" r:id="rId6"/>
    <p:sldId id="364" r:id="rId7"/>
    <p:sldId id="360" r:id="rId8"/>
    <p:sldId id="365" r:id="rId9"/>
    <p:sldId id="298" r:id="rId10"/>
    <p:sldId id="366" r:id="rId11"/>
    <p:sldId id="367" r:id="rId12"/>
    <p:sldId id="361" r:id="rId13"/>
    <p:sldId id="368" r:id="rId14"/>
    <p:sldId id="369" r:id="rId15"/>
    <p:sldId id="370" r:id="rId16"/>
    <p:sldId id="371" r:id="rId17"/>
    <p:sldId id="372" r:id="rId18"/>
    <p:sldId id="373" r:id="rId19"/>
    <p:sldId id="3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673753-EB8A-4F3C-8B78-A7A1651F02C1}" v="115" dt="2019-11-17T22:31:03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66" autoAdjust="0"/>
    <p:restoredTop sz="96586" autoAdjust="0"/>
  </p:normalViewPr>
  <p:slideViewPr>
    <p:cSldViewPr snapToGrid="0">
      <p:cViewPr varScale="1">
        <p:scale>
          <a:sx n="93" d="100"/>
          <a:sy n="93" d="100"/>
        </p:scale>
        <p:origin x="63" y="20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11-23T16:03:58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13457 3695 8167,'-14'-15'353,"14"15"415,-15-15-319,15 15 287,0-14-255,-15 14-385,15 0-96,-15-15 0,0-1-32,15 16 64,-15-14 128,0-1 128,0 15 129,0-15-97,0 1-32,1 14 33,-1-16 31,-15 1-64,15 15-31,-14 0-33,-2-14-96,3 14-96,-3 0 32,1 14-64,1-14 0,14 0 0,-30 15 0,30 1 0,-15-2 0,-14 1-32,14 0 0,-1-1 32,3 2 0,12 13-32,-14 1 32,1-15 0,-1 15-32,1 0 32,-1 0 32,0 0-32,0 15-32,0-16 64,1 16-32,14-16 0,-16 16 0,3-15 0,12 14-32,-14 2 32,1-2 0,-1 1 0,15 0 0,-14 0 0,-1-1 0,-1 0 0,2 1 0,14 16 32,-15-17-96,15 1 128,-15-1 0,15 1-192,15 0 64,-15 0 64,15 0-32,-15 0 0,15-2 0,0 3 32,0-2-32,15 1 0,-15-1 32,0 2 32,15-17-32,-15 16 32,0 0-32,15 0 0,-15-1 0,16-14-32,-16 14 0,14 1 0,-14-1 32,15 1 32,-15-15-32,15 15 0,-15 0 32,15 0-32,-15-1 32,0 1 128,15-14 0,-15 13-64,14 0 0,1-14-32,-15 15-32,16-16-32,-1 16 0,0-15-32,0 15 0,-1-15 64,16 0 0,-15 0-32,0 14-32,14-29 128,-14 14-96,16 1 96,-3 0-96,3-15 96,-2 14-31,1-14 31,0 0 32,0 15-32,0-15-64,14 0 32,-14 0-32,-1-15 32,17 15-32,-18 0 0,18 0 0,-2-15-32,1 0 32,-15 14-32,15-14 32,-1 0-32,2 0 64,-2 0-32,0 0 32,1 0-32,14 0 32,-14 0 0,0 0 1,14-14-1,-13 14 0,13-15 0,-15 0 0,15 15-32,2-15 32,-2-15-64,1 15 96,-1 0-64,15-15 32,-15 0-32,2 1 96,13-1-32,-14 0 0,-1-14 32,0 14-31,2-14 63,-2-16-32,0 15 64,1 0-128,-15-14 64,15-1-32,-17 1 96,3-1-192,-2 0 0,-14-14 0,14-1 97,-14 0-65,-15 1-32,15 0 96,-15-1 0,-15-14-32,15 14 256,-15 0-96,0-14-63,0 14-33,0 1-64,-15-15 96,0 14-96,0 1-64,0-1-224,-15 0 512,0 1-352,-14 15 64,14-1 64,-14 0 64,0 1-32,-17-1 0,17 15 0,-16 1 32,15-1 97,-14 0-225,0 1 64,0-1 32,-16 15-32,15 0 32,0 0 0,1 0-32,0 15-96,-2 0-160,17 1-160,0-1-161,-1 15-192,-15-16 65,30 16-33,-15 0-544,1 16-641,-1 13-1345,1-14-8166</inkml:trace>
  <inkml:trace contextRef="#ctx0" brushRef="#br0" timeOffset="1">9751 6125 9160,'0'0'2082,"0"0"-1025,0 0-352,-15-15-161,15 15 1,-16 0-97,16 0 1,-14-15-97,-16 15-32,15-15 97,-14 15 63,-2 0-224,1-15 33,1 15-33,-16 0-160,16 0-32,-16 0 0,1 0 0,-1 15 160,-15 0-127,15 0-33,-14 0-32,-2 15-32,2 0 0,0 0-32,0 0 0,14-1-33,-15 1-31,16-1 96,-2 1 32,2 0-64,-15 14 64,29-14-32,-14 15-32,-1-15 64,15 15 32,0 0-160,0 0 96,16-1-128,-17 1 160,16-1-64,0 1-32,1 14-32,-1-14 64,0 0 0,15 0 0,-15 15 64,0-16-32,1 16 0,14-15 32,-15 14 0,0-14-32,15-1 0,-15 16 32,15-15 0,0 0 32,0 0-32,15-1 0,0 1 32,0 14 32,-1-14-160,1-1 32,0 1-32,0 0 32,0 0 32,14-1 96,-14-13-64,16 13-128,-2 1 160,1 0-32,15-1 32,0-14-128,-1 14 160,2-14-96,-3 0 0,1 15 0,2-15 0,13 0 0,-14 0-32,15-1 64,-1 2-32,1-2 97,-1-14-129,1 15-257,-1-15 610,1 15-257,-1-16-32,16 1 0,-16 0 0,1-15 0,-1 15 0,-14 0 0,14-15-64,2 14 64,-17-14-32,1 0 0,14 0 64,-15 0-64,2 0-64,-2 0 0,1-14 32,-15-1 64,14 0-64,-14 0 32,14 0 32,-14 1-64,14-16 64,-13 0-32,-1 15 0,14-15 32,-14 1 32,0-1-64,0-15 0,0 15 224,-1-15-288,2 15 160,-3-14-160,-12-1 64,14 0-32,-15 1 96,-1-1-64,1 0 32,0 1 64,0-1-128,-15 0 160,15 0-96,-15 0-64,14-14 64,-14 14-32,15 1-128,0-1 192,-15-15 32,0 16-192,15-16 128,-15 15-32,0 0 0,15-14 0,-15 14 96,0 0-160,-15-14 128,15 15-96,0-1 0,-15-15 64,0 15-32,0-15 32,15 15-32,-29-14 64,14 14-64,0 1 32,-14-1 97,-1 1-1,15-1-64,-29 0 32,13 0-32,2 0 0,-16 0 32,0 1-32,0 14 64,1 0 32,-15-14-96,-2 29 33,2-15-33,-15 16-64,-1-2-96,0 2-97,1-2-31,0 16 96,-15 0-32,14 0 32,-15 0-481,16 0-320,-14 16-993,13-2-2914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61791-7A21-45FF-908C-7BD26AA7E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814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1265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268140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281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3367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768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54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3732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584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059298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15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5785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101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8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6407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145975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03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4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1746440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864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0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65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4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3091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557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703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47FB7D3-0CFC-47FA-8902-55C89C29F113}"/>
              </a:ext>
            </a:extLst>
          </p:cNvPr>
          <p:cNvSpPr/>
          <p:nvPr/>
        </p:nvSpPr>
        <p:spPr>
          <a:xfrm>
            <a:off x="2072424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04.Nov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535A1E-8E47-4EF7-B713-B035EE29E9FF}"/>
              </a:ext>
            </a:extLst>
          </p:cNvPr>
          <p:cNvSpPr/>
          <p:nvPr/>
        </p:nvSpPr>
        <p:spPr>
          <a:xfrm>
            <a:off x="3224552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11.Nov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887423-7CC9-4770-A095-13F243114C1C}"/>
              </a:ext>
            </a:extLst>
          </p:cNvPr>
          <p:cNvSpPr/>
          <p:nvPr/>
        </p:nvSpPr>
        <p:spPr>
          <a:xfrm>
            <a:off x="4376680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18.Nov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503EF5-BD89-42FC-9848-5C021D9AE83C}"/>
              </a:ext>
            </a:extLst>
          </p:cNvPr>
          <p:cNvSpPr/>
          <p:nvPr/>
        </p:nvSpPr>
        <p:spPr>
          <a:xfrm>
            <a:off x="2072424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02.Dec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7418070" y="1961910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Mo. 17.45-19.00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0780CB-9CAA-48E6-AB34-3AA735393AFB}"/>
              </a:ext>
            </a:extLst>
          </p:cNvPr>
          <p:cNvSpPr/>
          <p:nvPr/>
        </p:nvSpPr>
        <p:spPr>
          <a:xfrm>
            <a:off x="2063552" y="206649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21.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 dirty="0"/>
              <a:t>WS-2019-2020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980E69-7AAB-4A38-8484-6F8F564CD840}"/>
              </a:ext>
            </a:extLst>
          </p:cNvPr>
          <p:cNvSpPr/>
          <p:nvPr/>
        </p:nvSpPr>
        <p:spPr>
          <a:xfrm>
            <a:off x="3224552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09.Dec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D3F746-B63D-475E-AC51-23EF69E3D50E}"/>
              </a:ext>
            </a:extLst>
          </p:cNvPr>
          <p:cNvSpPr/>
          <p:nvPr/>
        </p:nvSpPr>
        <p:spPr>
          <a:xfrm>
            <a:off x="4376680" y="351622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16.Dec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948734-9B5E-45EE-962C-11EAAF050415}"/>
              </a:ext>
            </a:extLst>
          </p:cNvPr>
          <p:cNvSpPr/>
          <p:nvPr/>
        </p:nvSpPr>
        <p:spPr>
          <a:xfrm>
            <a:off x="2063553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13.Jan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76176B-EB1E-47B4-AAD3-1403C905BD41}"/>
              </a:ext>
            </a:extLst>
          </p:cNvPr>
          <p:cNvSpPr/>
          <p:nvPr/>
        </p:nvSpPr>
        <p:spPr>
          <a:xfrm>
            <a:off x="3215681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20.Jan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57A3C7-C265-4064-9D25-31AE4A8C6D09}"/>
              </a:ext>
            </a:extLst>
          </p:cNvPr>
          <p:cNvSpPr/>
          <p:nvPr/>
        </p:nvSpPr>
        <p:spPr>
          <a:xfrm>
            <a:off x="4367809" y="425844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27.Jan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32DEC3-A80F-43C8-A744-D19ADA7C67E6}"/>
              </a:ext>
            </a:extLst>
          </p:cNvPr>
          <p:cNvSpPr/>
          <p:nvPr/>
        </p:nvSpPr>
        <p:spPr>
          <a:xfrm>
            <a:off x="3215680" y="206570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28.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073" y="3364396"/>
            <a:ext cx="2638304" cy="25555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8F04DF-8B7E-4C52-BD31-DA08EA0FBCA5}"/>
              </a:ext>
            </a:extLst>
          </p:cNvPr>
          <p:cNvSpPr/>
          <p:nvPr/>
        </p:nvSpPr>
        <p:spPr>
          <a:xfrm>
            <a:off x="5522127" y="279985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25.Nov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8E06C-5080-4919-B77D-E4DB84F7C8AC}"/>
              </a:ext>
            </a:extLst>
          </p:cNvPr>
          <p:cNvSpPr/>
          <p:nvPr/>
        </p:nvSpPr>
        <p:spPr>
          <a:xfrm>
            <a:off x="2063552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03.Feb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B6CF40-0C5A-4312-A659-77F3F955F2B0}"/>
              </a:ext>
            </a:extLst>
          </p:cNvPr>
          <p:cNvSpPr/>
          <p:nvPr/>
        </p:nvSpPr>
        <p:spPr>
          <a:xfrm>
            <a:off x="3215680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10.Feb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63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5D6-DED6-4095-AF46-054ACC5C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is a different approach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FB2F1-8809-41B0-BFE0-382A19C3EAC6}"/>
              </a:ext>
            </a:extLst>
          </p:cNvPr>
          <p:cNvSpPr/>
          <p:nvPr/>
        </p:nvSpPr>
        <p:spPr>
          <a:xfrm>
            <a:off x="1796226" y="1541269"/>
            <a:ext cx="8599548" cy="453011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B27606-7198-4F29-B1AA-B930D5D0E9C1}"/>
              </a:ext>
            </a:extLst>
          </p:cNvPr>
          <p:cNvGrpSpPr/>
          <p:nvPr/>
        </p:nvGrpSpPr>
        <p:grpSpPr>
          <a:xfrm>
            <a:off x="1961069" y="3218824"/>
            <a:ext cx="3760044" cy="2706740"/>
            <a:chOff x="575457" y="2582862"/>
            <a:chExt cx="5113921" cy="368135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85FE6E-FFF9-496A-853D-8FCE9EC0E89B}"/>
                </a:ext>
              </a:extLst>
            </p:cNvPr>
            <p:cNvGrpSpPr/>
            <p:nvPr/>
          </p:nvGrpSpPr>
          <p:grpSpPr>
            <a:xfrm>
              <a:off x="575457" y="2582862"/>
              <a:ext cx="4728380" cy="3265422"/>
              <a:chOff x="575457" y="2582862"/>
              <a:chExt cx="4728380" cy="3265422"/>
            </a:xfrm>
          </p:grpSpPr>
          <p:pic>
            <p:nvPicPr>
              <p:cNvPr id="9" name="Picture 4" descr="Vectors">
                <a:extLst>
                  <a:ext uri="{FF2B5EF4-FFF2-40B4-BE49-F238E27FC236}">
                    <a16:creationId xmlns:a16="http://schemas.microsoft.com/office/drawing/2014/main" id="{D31142CC-F040-413B-83B0-89BBFE7A0E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7837" y="4133784"/>
                <a:ext cx="2286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289C-E9FD-4797-9614-DAE812D683B9}"/>
                  </a:ext>
                </a:extLst>
              </p:cNvPr>
              <p:cNvSpPr txBox="1"/>
              <p:nvPr/>
            </p:nvSpPr>
            <p:spPr>
              <a:xfrm>
                <a:off x="1539055" y="4267760"/>
                <a:ext cx="1600795" cy="1432307"/>
              </a:xfrm>
              <a:prstGeom prst="rect">
                <a:avLst/>
              </a:prstGeom>
              <a:noFill/>
            </p:spPr>
            <p:txBody>
              <a:bodyPr wrap="none" lIns="134464" tIns="107571" rIns="134464" bIns="107571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clean</a:t>
                </a:r>
              </a:p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transform</a:t>
                </a:r>
              </a:p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 err="1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maths</a:t>
                </a:r>
                <a:endParaRPr lang="en-US" sz="1765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" name="Curved Right Arrow 25">
                <a:extLst>
                  <a:ext uri="{FF2B5EF4-FFF2-40B4-BE49-F238E27FC236}">
                    <a16:creationId xmlns:a16="http://schemas.microsoft.com/office/drawing/2014/main" id="{C660D909-315A-4D47-ADE7-4D7BBB3FB4CC}"/>
                  </a:ext>
                </a:extLst>
              </p:cNvPr>
              <p:cNvSpPr/>
              <p:nvPr/>
            </p:nvSpPr>
            <p:spPr bwMode="auto">
              <a:xfrm>
                <a:off x="575457" y="2582862"/>
                <a:ext cx="990600" cy="2727685"/>
              </a:xfrm>
              <a:prstGeom prst="curved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1ACCB0-70DF-4F3C-86F8-706A1F82AF65}"/>
                </a:ext>
              </a:extLst>
            </p:cNvPr>
            <p:cNvSpPr/>
            <p:nvPr/>
          </p:nvSpPr>
          <p:spPr>
            <a:xfrm>
              <a:off x="5153700" y="5340793"/>
              <a:ext cx="535678" cy="923423"/>
            </a:xfrm>
            <a:prstGeom prst="rect">
              <a:avLst/>
            </a:prstGeom>
            <a:noFill/>
          </p:spPr>
          <p:txBody>
            <a:bodyPr wrap="none" lIns="67232" tIns="33616" rIns="67232" bIns="33616">
              <a:spAutoFit/>
            </a:bodyPr>
            <a:lstStyle/>
            <a:p>
              <a:pPr algn="ctr"/>
              <a:r>
                <a:rPr lang="en-US" sz="3971" dirty="0">
                  <a:ln w="0">
                    <a:solidFill>
                      <a:srgbClr val="FFFFFF"/>
                    </a:solidFill>
                  </a:ln>
                  <a:solidFill>
                    <a:srgbClr val="505050"/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F3D1B6-F975-4A1A-9F62-58058FC3140E}"/>
              </a:ext>
            </a:extLst>
          </p:cNvPr>
          <p:cNvGrpSpPr/>
          <p:nvPr/>
        </p:nvGrpSpPr>
        <p:grpSpPr>
          <a:xfrm>
            <a:off x="5661748" y="4272505"/>
            <a:ext cx="3729009" cy="1559268"/>
            <a:chOff x="5608637" y="4139365"/>
            <a:chExt cx="5071711" cy="212071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BA9576C-FE39-4D29-9C6D-48A3A8B5845A}"/>
                </a:ext>
              </a:extLst>
            </p:cNvPr>
            <p:cNvGrpSpPr/>
            <p:nvPr/>
          </p:nvGrpSpPr>
          <p:grpSpPr>
            <a:xfrm>
              <a:off x="5608637" y="4139365"/>
              <a:ext cx="4544817" cy="1714500"/>
              <a:chOff x="5608637" y="4139365"/>
              <a:chExt cx="4544817" cy="1714500"/>
            </a:xfrm>
          </p:grpSpPr>
          <p:pic>
            <p:nvPicPr>
              <p:cNvPr id="15" name="Picture 6" descr="Model">
                <a:extLst>
                  <a:ext uri="{FF2B5EF4-FFF2-40B4-BE49-F238E27FC236}">
                    <a16:creationId xmlns:a16="http://schemas.microsoft.com/office/drawing/2014/main" id="{2F604054-196B-4550-AE64-99B2CBE609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7454" y="4139365"/>
                <a:ext cx="2286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8032A3-D72C-4E1F-9429-34C0E6BEA441}"/>
                  </a:ext>
                </a:extLst>
              </p:cNvPr>
              <p:cNvSpPr txBox="1"/>
              <p:nvPr/>
            </p:nvSpPr>
            <p:spPr>
              <a:xfrm>
                <a:off x="6568101" y="4682683"/>
                <a:ext cx="1160744" cy="627902"/>
              </a:xfrm>
              <a:prstGeom prst="rect">
                <a:avLst/>
              </a:prstGeom>
              <a:noFill/>
            </p:spPr>
            <p:txBody>
              <a:bodyPr wrap="none" lIns="134464" tIns="107571" rIns="134464" bIns="107571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model</a:t>
                </a:r>
              </a:p>
            </p:txBody>
          </p:sp>
          <p:sp>
            <p:nvSpPr>
              <p:cNvPr id="17" name="Right Arrow 31">
                <a:extLst>
                  <a:ext uri="{FF2B5EF4-FFF2-40B4-BE49-F238E27FC236}">
                    <a16:creationId xmlns:a16="http://schemas.microsoft.com/office/drawing/2014/main" id="{AC327B42-A692-4CBF-B6EF-1AFFBBED7FB0}"/>
                  </a:ext>
                </a:extLst>
              </p:cNvPr>
              <p:cNvSpPr/>
              <p:nvPr/>
            </p:nvSpPr>
            <p:spPr bwMode="auto">
              <a:xfrm>
                <a:off x="5608637" y="4868862"/>
                <a:ext cx="762000" cy="38100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D4FA5B-0CCD-44C8-929F-8149FF5D0C69}"/>
                </a:ext>
              </a:extLst>
            </p:cNvPr>
            <p:cNvSpPr/>
            <p:nvPr/>
          </p:nvSpPr>
          <p:spPr>
            <a:xfrm>
              <a:off x="10138128" y="5336655"/>
              <a:ext cx="542220" cy="923423"/>
            </a:xfrm>
            <a:prstGeom prst="rect">
              <a:avLst/>
            </a:prstGeom>
            <a:noFill/>
          </p:spPr>
          <p:txBody>
            <a:bodyPr wrap="none" lIns="67232" tIns="33616" rIns="67232" bIns="33616">
              <a:spAutoFit/>
            </a:bodyPr>
            <a:lstStyle/>
            <a:p>
              <a:pPr algn="ctr"/>
              <a:r>
                <a:rPr lang="en-US" sz="3971" dirty="0">
                  <a:ln w="0">
                    <a:solidFill>
                      <a:srgbClr val="FFFFFF"/>
                    </a:solidFill>
                  </a:ln>
                  <a:solidFill>
                    <a:srgbClr val="505050"/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Segoe UI Light"/>
                </a:rPr>
                <a:t>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AC58C0-C6F4-4E5D-8566-890C0EDA7E96}"/>
              </a:ext>
            </a:extLst>
          </p:cNvPr>
          <p:cNvGrpSpPr/>
          <p:nvPr/>
        </p:nvGrpSpPr>
        <p:grpSpPr>
          <a:xfrm>
            <a:off x="6331376" y="2204775"/>
            <a:ext cx="3588391" cy="2418251"/>
            <a:chOff x="6519377" y="1811271"/>
            <a:chExt cx="4880460" cy="328898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E94AE9F-2A6F-4BAA-AE20-8E62BF5F3B2C}"/>
                </a:ext>
              </a:extLst>
            </p:cNvPr>
            <p:cNvGrpSpPr/>
            <p:nvPr/>
          </p:nvGrpSpPr>
          <p:grpSpPr>
            <a:xfrm>
              <a:off x="6519377" y="1811271"/>
              <a:ext cx="4880460" cy="3288989"/>
              <a:chOff x="6519377" y="1811271"/>
              <a:chExt cx="4880460" cy="3288989"/>
            </a:xfrm>
          </p:grpSpPr>
          <p:pic>
            <p:nvPicPr>
              <p:cNvPr id="21" name="Picture 8" descr="Prediction">
                <a:extLst>
                  <a:ext uri="{FF2B5EF4-FFF2-40B4-BE49-F238E27FC236}">
                    <a16:creationId xmlns:a16="http://schemas.microsoft.com/office/drawing/2014/main" id="{E7403C5F-A7BA-47CB-8527-B61ECE873F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3237" y="1811271"/>
                <a:ext cx="2286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1170C3D-1CF5-480C-95CD-3C403E834378}"/>
                  </a:ext>
                </a:extLst>
              </p:cNvPr>
              <p:cNvSpPr txBox="1"/>
              <p:nvPr/>
            </p:nvSpPr>
            <p:spPr>
              <a:xfrm>
                <a:off x="6519377" y="2346896"/>
                <a:ext cx="1250393" cy="627902"/>
              </a:xfrm>
              <a:prstGeom prst="rect">
                <a:avLst/>
              </a:prstGeom>
              <a:noFill/>
            </p:spPr>
            <p:txBody>
              <a:bodyPr wrap="none" lIns="134464" tIns="107571" rIns="134464" bIns="107571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predict</a:t>
                </a:r>
              </a:p>
            </p:txBody>
          </p:sp>
          <p:sp>
            <p:nvSpPr>
              <p:cNvPr id="23" name="Curved Right Arrow 33">
                <a:extLst>
                  <a:ext uri="{FF2B5EF4-FFF2-40B4-BE49-F238E27FC236}">
                    <a16:creationId xmlns:a16="http://schemas.microsoft.com/office/drawing/2014/main" id="{1AD58C26-62C4-400A-85F7-2F95A8782A55}"/>
                  </a:ext>
                </a:extLst>
              </p:cNvPr>
              <p:cNvSpPr/>
              <p:nvPr/>
            </p:nvSpPr>
            <p:spPr bwMode="auto">
              <a:xfrm rot="10800000">
                <a:off x="10409237" y="2372575"/>
                <a:ext cx="990600" cy="2727685"/>
              </a:xfrm>
              <a:prstGeom prst="curved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3CEB15-BAB5-4DAB-97BC-411FE0D60E1D}"/>
                </a:ext>
              </a:extLst>
            </p:cNvPr>
            <p:cNvSpPr/>
            <p:nvPr/>
          </p:nvSpPr>
          <p:spPr>
            <a:xfrm>
              <a:off x="10141398" y="3066072"/>
              <a:ext cx="535678" cy="923423"/>
            </a:xfrm>
            <a:prstGeom prst="rect">
              <a:avLst/>
            </a:prstGeom>
            <a:noFill/>
          </p:spPr>
          <p:txBody>
            <a:bodyPr wrap="none" lIns="67232" tIns="33616" rIns="67232" bIns="33616">
              <a:spAutoFit/>
            </a:bodyPr>
            <a:lstStyle/>
            <a:p>
              <a:pPr algn="ctr"/>
              <a:r>
                <a:rPr lang="en-US" sz="3971" dirty="0">
                  <a:ln w="0">
                    <a:solidFill>
                      <a:srgbClr val="FFFFFF"/>
                    </a:solidFill>
                  </a:ln>
                  <a:solidFill>
                    <a:srgbClr val="505050"/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</a:rPr>
                <a:t>4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E9DAF78-A549-4A9C-A813-40146B3E7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69631"/>
              </p:ext>
            </p:extLst>
          </p:nvPr>
        </p:nvGraphicFramePr>
        <p:xfrm>
          <a:off x="4095344" y="1695753"/>
          <a:ext cx="1019102" cy="2435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4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4A770136-2923-43C3-BD45-58867F3C8A8B}"/>
              </a:ext>
            </a:extLst>
          </p:cNvPr>
          <p:cNvSpPr txBox="1"/>
          <p:nvPr/>
        </p:nvSpPr>
        <p:spPr>
          <a:xfrm>
            <a:off x="2957839" y="2987989"/>
            <a:ext cx="678653" cy="461669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US" sz="1765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288582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4474-825B-40BB-9B94-2E06E57F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743136-149D-44C0-81D6-92A56E490CC1}"/>
                  </a:ext>
                </a:extLst>
              </p:cNvPr>
              <p:cNvSpPr txBox="1"/>
              <p:nvPr/>
            </p:nvSpPr>
            <p:spPr>
              <a:xfrm>
                <a:off x="4741767" y="1860847"/>
                <a:ext cx="1269129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743136-149D-44C0-81D6-92A56E490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767" y="1860847"/>
                <a:ext cx="1269129" cy="4093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417FD11-EA7E-4205-9E28-4433A2BC1EE8}"/>
              </a:ext>
            </a:extLst>
          </p:cNvPr>
          <p:cNvSpPr/>
          <p:nvPr/>
        </p:nvSpPr>
        <p:spPr bwMode="auto">
          <a:xfrm>
            <a:off x="4849503" y="3492406"/>
            <a:ext cx="1161393" cy="557048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ML</a:t>
            </a: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056F2E-4440-4CB4-935B-227E15172C59}"/>
                  </a:ext>
                </a:extLst>
              </p:cNvPr>
              <p:cNvSpPr/>
              <p:nvPr/>
            </p:nvSpPr>
            <p:spPr>
              <a:xfrm>
                <a:off x="3633655" y="3586264"/>
                <a:ext cx="789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056F2E-4440-4CB4-935B-227E15172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655" y="3586264"/>
                <a:ext cx="78957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90AF1C-0649-4E2B-AA49-597CD494F1B2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4423230" y="3770930"/>
            <a:ext cx="426273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89E0B934-9DA1-4380-B301-69ADB9022854}"/>
                  </a:ext>
                </a:extLst>
              </p:cNvPr>
              <p:cNvSpPr/>
              <p:nvPr/>
            </p:nvSpPr>
            <p:spPr bwMode="auto">
              <a:xfrm>
                <a:off x="7583213" y="1503496"/>
                <a:ext cx="1749973" cy="917574"/>
              </a:xfrm>
              <a:prstGeom prst="wedgeRectCallout">
                <a:avLst>
                  <a:gd name="adj1" fmla="val -127139"/>
                  <a:gd name="adj2" fmla="val 15387"/>
                </a:avLst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We are looking for function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89E0B934-9DA1-4380-B301-69ADB9022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83213" y="1503496"/>
                <a:ext cx="1749973" cy="917574"/>
              </a:xfrm>
              <a:prstGeom prst="wedgeRectCallout">
                <a:avLst>
                  <a:gd name="adj1" fmla="val -127139"/>
                  <a:gd name="adj2" fmla="val 1538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C3494-F734-475D-9555-CC778491E2BF}"/>
                  </a:ext>
                </a:extLst>
              </p:cNvPr>
              <p:cNvSpPr/>
              <p:nvPr/>
            </p:nvSpPr>
            <p:spPr>
              <a:xfrm>
                <a:off x="5110335" y="2835894"/>
                <a:ext cx="6397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C3494-F734-475D-9555-CC778491E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335" y="2835894"/>
                <a:ext cx="6397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D7BA60-61AF-4065-85AB-AC2ACC1D11BA}"/>
              </a:ext>
            </a:extLst>
          </p:cNvPr>
          <p:cNvCxnSpPr>
            <a:stCxn id="5" idx="0"/>
            <a:endCxn id="9" idx="2"/>
          </p:cNvCxnSpPr>
          <p:nvPr/>
        </p:nvCxnSpPr>
        <p:spPr>
          <a:xfrm flipH="1" flipV="1">
            <a:off x="5430199" y="3205226"/>
            <a:ext cx="1" cy="28718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F10BBA-CC33-4441-B81E-12C07DD73D59}"/>
                  </a:ext>
                </a:extLst>
              </p:cNvPr>
              <p:cNvSpPr txBox="1"/>
              <p:nvPr/>
            </p:nvSpPr>
            <p:spPr>
              <a:xfrm>
                <a:off x="4574580" y="5712116"/>
                <a:ext cx="1711238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F10BBA-CC33-4441-B81E-12C07DD73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580" y="5712116"/>
                <a:ext cx="1711238" cy="4093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CA44FFD-A60D-4277-BEDB-12813816D11D}"/>
              </a:ext>
            </a:extLst>
          </p:cNvPr>
          <p:cNvSpPr/>
          <p:nvPr/>
        </p:nvSpPr>
        <p:spPr bwMode="auto">
          <a:xfrm>
            <a:off x="7583213" y="3216841"/>
            <a:ext cx="1981200" cy="832613"/>
          </a:xfrm>
          <a:prstGeom prst="wedgeRectCallout">
            <a:avLst>
              <a:gd name="adj1" fmla="val -141553"/>
              <a:gd name="adj2" fmla="val -67569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ML produces hypothesis function g(x)</a:t>
            </a:r>
            <a:endParaRPr lang="de-DE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C2B89C-7F7C-421D-A3DE-9029D0B8E60D}"/>
                  </a:ext>
                </a:extLst>
              </p:cNvPr>
              <p:cNvSpPr txBox="1"/>
              <p:nvPr/>
            </p:nvSpPr>
            <p:spPr>
              <a:xfrm>
                <a:off x="4490498" y="4788474"/>
                <a:ext cx="1993430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l-GR" sz="2400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C2B89C-7F7C-421D-A3DE-9029D0B8E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498" y="4788474"/>
                <a:ext cx="1993430" cy="4093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0B64EA62-7B86-4C68-BA0B-002F9616FA4A}"/>
              </a:ext>
            </a:extLst>
          </p:cNvPr>
          <p:cNvSpPr/>
          <p:nvPr/>
        </p:nvSpPr>
        <p:spPr bwMode="auto">
          <a:xfrm>
            <a:off x="7583213" y="4425063"/>
            <a:ext cx="3888828" cy="832614"/>
          </a:xfrm>
          <a:prstGeom prst="wedgeRectCallout">
            <a:avLst>
              <a:gd name="adj1" fmla="val -76511"/>
              <a:gd name="adj2" fmla="val 19909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ML Models and algorithms define set of hypothesizes. g(x) is just one of them</a:t>
            </a:r>
            <a:endParaRPr lang="de-DE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6275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8" grpId="0" animBg="1"/>
      <p:bldP spid="9" grpId="0"/>
      <p:bldP spid="11" grpId="0"/>
      <p:bldP spid="12" grpId="0" animBg="1"/>
      <p:bldP spid="1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D04A-5F04-4753-8E81-B08AA54A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algorithm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1BF38-224D-4E3D-9CC3-4AAEEF692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35117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Binary classification</a:t>
            </a:r>
          </a:p>
          <a:p>
            <a:pPr lvl="1"/>
            <a:r>
              <a:rPr lang="en-US" dirty="0"/>
              <a:t>	True/false, male/female, high/low, black/white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Multi-class classification</a:t>
            </a:r>
          </a:p>
          <a:p>
            <a:pPr lvl="1"/>
            <a:r>
              <a:rPr lang="en-US" dirty="0"/>
              <a:t>	{1,2,3,4}, {A,B,C,D}, {0,1</a:t>
            </a:r>
            <a:r>
              <a:rPr lang="de-DE" dirty="0"/>
              <a:t>€, 0,5€,</a:t>
            </a:r>
            <a:r>
              <a:rPr lang="en-US" dirty="0"/>
              <a:t>1</a:t>
            </a:r>
            <a:r>
              <a:rPr lang="de-DE" dirty="0"/>
              <a:t>€</a:t>
            </a:r>
            <a:r>
              <a:rPr lang="en-US" dirty="0"/>
              <a:t>, 2</a:t>
            </a:r>
            <a:r>
              <a:rPr lang="de-DE" dirty="0"/>
              <a:t>€}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Regression</a:t>
            </a:r>
          </a:p>
          <a:p>
            <a:pPr lvl="1"/>
            <a:r>
              <a:rPr lang="en-US" dirty="0"/>
              <a:t>	1,0-100,00, any real value. 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707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21CAB40-7725-4973-B246-EA435D0DE058}"/>
              </a:ext>
            </a:extLst>
          </p:cNvPr>
          <p:cNvSpPr txBox="1">
            <a:spLocks/>
          </p:cNvSpPr>
          <p:nvPr/>
        </p:nvSpPr>
        <p:spPr>
          <a:xfrm>
            <a:off x="2210496" y="1479843"/>
            <a:ext cx="3760470" cy="476898"/>
          </a:xfrm>
          <a:prstGeom prst="rect">
            <a:avLst/>
          </a:prstGeom>
        </p:spPr>
        <p:txBody>
          <a:bodyPr/>
          <a:lstStyle>
            <a:lvl1pPr marL="168090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64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36179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5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04269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358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1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40448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1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074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97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920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843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Supervised Learning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5B0518B-3DCB-4008-A944-632E1C7182C5}"/>
              </a:ext>
            </a:extLst>
          </p:cNvPr>
          <p:cNvSpPr txBox="1">
            <a:spLocks/>
          </p:cNvSpPr>
          <p:nvPr/>
        </p:nvSpPr>
        <p:spPr>
          <a:xfrm>
            <a:off x="6433531" y="1486300"/>
            <a:ext cx="4293045" cy="487680"/>
          </a:xfrm>
          <a:prstGeom prst="rect">
            <a:avLst/>
          </a:prstGeom>
        </p:spPr>
        <p:txBody>
          <a:bodyPr/>
          <a:lstStyle>
            <a:lvl1pPr marL="168090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64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36179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5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04269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358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1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40448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1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074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97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920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843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Unsupervised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Learning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706B5C-D278-40ED-A178-6EABD212414E}"/>
              </a:ext>
            </a:extLst>
          </p:cNvPr>
          <p:cNvGrpSpPr/>
          <p:nvPr/>
        </p:nvGrpSpPr>
        <p:grpSpPr>
          <a:xfrm>
            <a:off x="6403099" y="2622034"/>
            <a:ext cx="3289908" cy="2930098"/>
            <a:chOff x="6687525" y="2403918"/>
            <a:chExt cx="4386544" cy="39067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C69056D-8C82-4F29-B4E7-AA4F0FFE8C5F}"/>
                </a:ext>
              </a:extLst>
            </p:cNvPr>
            <p:cNvSpPr/>
            <p:nvPr/>
          </p:nvSpPr>
          <p:spPr>
            <a:xfrm>
              <a:off x="7814547" y="44250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BDC483-EB2C-42D3-A0BE-C17CDEB9F5AF}"/>
                </a:ext>
              </a:extLst>
            </p:cNvPr>
            <p:cNvSpPr/>
            <p:nvPr/>
          </p:nvSpPr>
          <p:spPr>
            <a:xfrm>
              <a:off x="8499075" y="4376771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42810E5-8BED-4440-97E5-C47F3E06CF5D}"/>
                </a:ext>
              </a:extLst>
            </p:cNvPr>
            <p:cNvSpPr/>
            <p:nvPr/>
          </p:nvSpPr>
          <p:spPr>
            <a:xfrm>
              <a:off x="8201623" y="4812086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2F9FA1-1205-4687-B4FC-B4257C05F569}"/>
                </a:ext>
              </a:extLst>
            </p:cNvPr>
            <p:cNvSpPr/>
            <p:nvPr/>
          </p:nvSpPr>
          <p:spPr>
            <a:xfrm>
              <a:off x="8114431" y="407277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6D1636-C334-4FDC-B32B-D6AB488D8D1A}"/>
                </a:ext>
              </a:extLst>
            </p:cNvPr>
            <p:cNvSpPr/>
            <p:nvPr/>
          </p:nvSpPr>
          <p:spPr>
            <a:xfrm>
              <a:off x="9666336" y="3696804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2E71AC-77DF-4301-9624-766030A4A310}"/>
                </a:ext>
              </a:extLst>
            </p:cNvPr>
            <p:cNvSpPr/>
            <p:nvPr/>
          </p:nvSpPr>
          <p:spPr>
            <a:xfrm>
              <a:off x="9780636" y="333736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765BD4-ECCE-4E81-A0EE-AFAFEBC54541}"/>
                </a:ext>
              </a:extLst>
            </p:cNvPr>
            <p:cNvSpPr/>
            <p:nvPr/>
          </p:nvSpPr>
          <p:spPr>
            <a:xfrm>
              <a:off x="10345125" y="3372954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1E5A52-0827-445E-8E47-CD6710909ABB}"/>
                </a:ext>
              </a:extLst>
            </p:cNvPr>
            <p:cNvSpPr/>
            <p:nvPr/>
          </p:nvSpPr>
          <p:spPr>
            <a:xfrm>
              <a:off x="9802200" y="288016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69444A-7D00-4CC8-81A3-376FD9D3EEFE}"/>
                </a:ext>
              </a:extLst>
            </p:cNvPr>
            <p:cNvSpPr txBox="1"/>
            <p:nvPr/>
          </p:nvSpPr>
          <p:spPr>
            <a:xfrm>
              <a:off x="9089525" y="5756717"/>
              <a:ext cx="483467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x</a:t>
              </a:r>
              <a:r>
                <a:rPr lang="en-US" sz="2100" baseline="-25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72D5A6-5C03-4135-907A-57E804DFCBF6}"/>
                </a:ext>
              </a:extLst>
            </p:cNvPr>
            <p:cNvSpPr txBox="1"/>
            <p:nvPr/>
          </p:nvSpPr>
          <p:spPr>
            <a:xfrm>
              <a:off x="6687525" y="3586171"/>
              <a:ext cx="52407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x</a:t>
              </a:r>
              <a:r>
                <a:rPr lang="en-US" sz="2100" baseline="-25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1C997A2-8653-4761-9A10-A268D3B635B2}"/>
                </a:ext>
              </a:extLst>
            </p:cNvPr>
            <p:cNvCxnSpPr/>
            <p:nvPr/>
          </p:nvCxnSpPr>
          <p:spPr>
            <a:xfrm flipV="1">
              <a:off x="7363929" y="2403918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19D5201-BAE6-4935-AF76-0BA97C2D56C4}"/>
                </a:ext>
              </a:extLst>
            </p:cNvPr>
            <p:cNvCxnSpPr/>
            <p:nvPr/>
          </p:nvCxnSpPr>
          <p:spPr>
            <a:xfrm>
              <a:off x="7173821" y="5623930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8F466E-F8B7-4259-8589-E004141E7DB7}"/>
                    </a:ext>
                  </a:extLst>
                </p14:cNvPr>
                <p14:cNvContentPartPr/>
                <p14:nvPr/>
              </p14:nvContentPartPr>
              <p14:xfrm>
                <a:off x="7588245" y="2698488"/>
                <a:ext cx="3273840" cy="251820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74804" y="2686967"/>
                  <a:ext cx="3301682" cy="25436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B7097E-8483-495E-A07E-B92862B587BD}"/>
              </a:ext>
            </a:extLst>
          </p:cNvPr>
          <p:cNvGrpSpPr/>
          <p:nvPr/>
        </p:nvGrpSpPr>
        <p:grpSpPr>
          <a:xfrm>
            <a:off x="1926631" y="2622034"/>
            <a:ext cx="3289908" cy="2930098"/>
            <a:chOff x="1030842" y="2403918"/>
            <a:chExt cx="4386544" cy="390679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F553854-3DB6-473D-AAA3-53BE84989585}"/>
                </a:ext>
              </a:extLst>
            </p:cNvPr>
            <p:cNvSpPr/>
            <p:nvPr/>
          </p:nvSpPr>
          <p:spPr>
            <a:xfrm>
              <a:off x="2157864" y="44250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6996E0-E892-4D63-933F-28B127B52CBC}"/>
                </a:ext>
              </a:extLst>
            </p:cNvPr>
            <p:cNvSpPr/>
            <p:nvPr/>
          </p:nvSpPr>
          <p:spPr>
            <a:xfrm>
              <a:off x="2842392" y="4376771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9D2E82-FD6F-49D5-B445-0B93A6A17404}"/>
                </a:ext>
              </a:extLst>
            </p:cNvPr>
            <p:cNvSpPr/>
            <p:nvPr/>
          </p:nvSpPr>
          <p:spPr>
            <a:xfrm>
              <a:off x="2544940" y="4812086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9A2E97B-813A-4A52-A7E5-F24B3C5C2CC0}"/>
                </a:ext>
              </a:extLst>
            </p:cNvPr>
            <p:cNvSpPr/>
            <p:nvPr/>
          </p:nvSpPr>
          <p:spPr>
            <a:xfrm>
              <a:off x="2457748" y="407277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Cross 24">
              <a:extLst>
                <a:ext uri="{FF2B5EF4-FFF2-40B4-BE49-F238E27FC236}">
                  <a16:creationId xmlns:a16="http://schemas.microsoft.com/office/drawing/2014/main" id="{13B0A4DE-2216-4F14-B189-18F29F3ED38B}"/>
                </a:ext>
              </a:extLst>
            </p:cNvPr>
            <p:cNvSpPr/>
            <p:nvPr/>
          </p:nvSpPr>
          <p:spPr>
            <a:xfrm rot="2734294">
              <a:off x="3975728" y="3637566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6" name="Cross 25">
              <a:extLst>
                <a:ext uri="{FF2B5EF4-FFF2-40B4-BE49-F238E27FC236}">
                  <a16:creationId xmlns:a16="http://schemas.microsoft.com/office/drawing/2014/main" id="{84BB0D09-1186-42B0-BB8C-E12C3D46F48C}"/>
                </a:ext>
              </a:extLst>
            </p:cNvPr>
            <p:cNvSpPr/>
            <p:nvPr/>
          </p:nvSpPr>
          <p:spPr>
            <a:xfrm rot="2734294">
              <a:off x="4101375" y="2828583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Cross 26">
              <a:extLst>
                <a:ext uri="{FF2B5EF4-FFF2-40B4-BE49-F238E27FC236}">
                  <a16:creationId xmlns:a16="http://schemas.microsoft.com/office/drawing/2014/main" id="{298C0316-3794-40D1-BC8D-835541BFB8CA}"/>
                </a:ext>
              </a:extLst>
            </p:cNvPr>
            <p:cNvSpPr/>
            <p:nvPr/>
          </p:nvSpPr>
          <p:spPr>
            <a:xfrm rot="2734294">
              <a:off x="4653859" y="332656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Cross 27">
              <a:extLst>
                <a:ext uri="{FF2B5EF4-FFF2-40B4-BE49-F238E27FC236}">
                  <a16:creationId xmlns:a16="http://schemas.microsoft.com/office/drawing/2014/main" id="{A74E04D7-BC1B-472B-B7E0-EFAE23A2036E}"/>
                </a:ext>
              </a:extLst>
            </p:cNvPr>
            <p:cNvSpPr/>
            <p:nvPr/>
          </p:nvSpPr>
          <p:spPr>
            <a:xfrm rot="2734294">
              <a:off x="4084074" y="330016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095329-7323-47F5-8D5A-2415DB7EB898}"/>
                </a:ext>
              </a:extLst>
            </p:cNvPr>
            <p:cNvSpPr txBox="1"/>
            <p:nvPr/>
          </p:nvSpPr>
          <p:spPr>
            <a:xfrm>
              <a:off x="3432842" y="5756717"/>
              <a:ext cx="483467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x</a:t>
              </a:r>
              <a:r>
                <a:rPr lang="en-US" sz="2100" baseline="-25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DFB9A4-8DED-4A12-974E-6FB8B1FA732E}"/>
                </a:ext>
              </a:extLst>
            </p:cNvPr>
            <p:cNvSpPr txBox="1"/>
            <p:nvPr/>
          </p:nvSpPr>
          <p:spPr>
            <a:xfrm>
              <a:off x="1030842" y="3586171"/>
              <a:ext cx="52407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x</a:t>
              </a:r>
              <a:r>
                <a:rPr lang="en-US" sz="2100" baseline="-25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4980488-594F-47D7-BB15-A1582BCD4759}"/>
                </a:ext>
              </a:extLst>
            </p:cNvPr>
            <p:cNvCxnSpPr/>
            <p:nvPr/>
          </p:nvCxnSpPr>
          <p:spPr>
            <a:xfrm flipV="1">
              <a:off x="1707246" y="2403918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E516882-AB42-4C89-947F-D77B2E3BE2F3}"/>
                </a:ext>
              </a:extLst>
            </p:cNvPr>
            <p:cNvCxnSpPr/>
            <p:nvPr/>
          </p:nvCxnSpPr>
          <p:spPr>
            <a:xfrm>
              <a:off x="1517138" y="5623930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614939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8413B-D4E5-482E-999B-1FFDBB51C1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4948" y="404307"/>
            <a:ext cx="8492359" cy="616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521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8413B-D4E5-482E-999B-1FFDBB51C1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1704" y="380058"/>
            <a:ext cx="8492359" cy="61698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202374-695E-4A85-91EA-8A8CF6A81F62}"/>
              </a:ext>
            </a:extLst>
          </p:cNvPr>
          <p:cNvSpPr/>
          <p:nvPr/>
        </p:nvSpPr>
        <p:spPr bwMode="auto">
          <a:xfrm>
            <a:off x="9287786" y="2085848"/>
            <a:ext cx="1524001" cy="3788749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Hierarchical Temporal Memory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07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55CA6-78B3-44CF-9145-FEC25F32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9221232-09D7-4B27-A5E5-C429089174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447499"/>
                  </p:ext>
                </p:extLst>
              </p:nvPr>
            </p:nvGraphicFramePr>
            <p:xfrm>
              <a:off x="1994417" y="1985316"/>
              <a:ext cx="7647078" cy="35905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51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64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9695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9695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03155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92186">
                    <a:tc rowSpan="2" grid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</a:t>
                          </a:r>
                        </a:p>
                      </a:txBody>
                      <a:tcPr marL="68570" marR="68570" marT="34285" marB="34285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6159">
                    <a:tc gridSpan="2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true</a:t>
                          </a: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false</a:t>
                          </a: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355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Guess</a:t>
                          </a:r>
                        </a:p>
                      </a:txBody>
                      <a:tcPr marL="68570" marR="68570" marT="34285" marB="34285" vert="vert27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positive</a:t>
                          </a:r>
                        </a:p>
                      </a:txBody>
                      <a:tcPr marL="68570" marR="68570" marT="34285" marB="34285" vert="vert27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𝑝𝑜𝑠𝑖𝑡𝑖𝑣𝑒</m:t>
                                </m:r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𝑝𝑜𝑠𝑖𝑡𝑖𝑣𝑒</m:t>
                                </m:r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3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𝑝𝑟𝑒𝑐𝑖𝑠𝑖𝑜𝑛</m:t>
                                </m:r>
                                <m:r>
                                  <a:rPr lang="en-US" sz="13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𝑓𝑝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1355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negative</a:t>
                          </a:r>
                        </a:p>
                      </a:txBody>
                      <a:tcPr marL="68570" marR="68570" marT="34285" marB="34285" vert="vert27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𝑛𝑒𝑔𝑎𝑡𝑖𝑣𝑒</m:t>
                                </m:r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𝑛𝑒𝑔𝑎𝑡𝑖𝑣𝑒</m:t>
                                </m:r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5087">
                    <a:tc grid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𝑟𝑒𝑐𝑎𝑙𝑙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</m:num>
                                  <m:den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𝑎𝑐𝑐𝑢𝑟𝑎𝑐𝑦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𝑡𝑛</m:t>
                                    </m:r>
                                  </m:num>
                                  <m:den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𝑡𝑛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𝑓𝑝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9221232-09D7-4B27-A5E5-C429089174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447499"/>
                  </p:ext>
                </p:extLst>
              </p:nvPr>
            </p:nvGraphicFramePr>
            <p:xfrm>
              <a:off x="1994417" y="1985316"/>
              <a:ext cx="7647078" cy="35905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51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64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9695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9695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03155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92186">
                    <a:tc rowSpan="2" grid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</a:t>
                          </a:r>
                        </a:p>
                      </a:txBody>
                      <a:tcPr marL="68570" marR="68570" marT="34285" marB="34285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6159">
                    <a:tc gridSpan="2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true</a:t>
                          </a: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false</a:t>
                          </a: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355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Guess</a:t>
                          </a:r>
                        </a:p>
                      </a:txBody>
                      <a:tcPr marL="68570" marR="68570" marT="34285" marB="34285" vert="vert27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positive</a:t>
                          </a:r>
                        </a:p>
                      </a:txBody>
                      <a:tcPr marL="68570" marR="68570" marT="34285" marB="34285" vert="vert27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98" t="-65574" r="-251524" b="-156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1498" t="-65574" r="-152294" b="-156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2008" t="-65574" b="-1568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1355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negative</a:t>
                          </a:r>
                        </a:p>
                      </a:txBody>
                      <a:tcPr marL="68570" marR="68570" marT="34285" marB="34285" vert="vert27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98" t="-165574" r="-251524" b="-56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1498" t="-165574" r="-152294" b="-56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5087">
                    <a:tc grid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98" t="-467308" r="-251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2008" t="-467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1190134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D3A7-37FF-4604-820C-AF00C5A7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to know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8983D3-8864-4B05-90D8-783A24F90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5" y="1189038"/>
            <a:ext cx="11653838" cy="381482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Median separates the higher half of a data from the lower half:</a:t>
            </a:r>
          </a:p>
          <a:p>
            <a:pPr lvl="1"/>
            <a:r>
              <a:rPr lang="de-DE" dirty="0"/>
              <a:t>	{3, 3, </a:t>
            </a:r>
            <a:r>
              <a:rPr lang="de-DE" dirty="0">
                <a:solidFill>
                  <a:srgbClr val="FF0000"/>
                </a:solidFill>
              </a:rPr>
              <a:t>5</a:t>
            </a:r>
            <a:r>
              <a:rPr lang="de-DE" dirty="0"/>
              <a:t>, 9, 11} =&gt;5</a:t>
            </a:r>
          </a:p>
          <a:p>
            <a:pPr lvl="1"/>
            <a:r>
              <a:rPr lang="de-DE" dirty="0"/>
              <a:t>	{3, </a:t>
            </a:r>
            <a:r>
              <a:rPr lang="de-DE" dirty="0">
                <a:solidFill>
                  <a:srgbClr val="FF0000"/>
                </a:solidFill>
              </a:rPr>
              <a:t>5, 7</a:t>
            </a:r>
            <a:r>
              <a:rPr lang="de-DE" dirty="0"/>
              <a:t>, 9}=&gt;(</a:t>
            </a:r>
            <a:r>
              <a:rPr lang="de-DE" dirty="0">
                <a:solidFill>
                  <a:srgbClr val="FF0000"/>
                </a:solidFill>
              </a:rPr>
              <a:t>5 + 7</a:t>
            </a:r>
            <a:r>
              <a:rPr lang="de-DE" dirty="0"/>
              <a:t>) / 2 = 6</a:t>
            </a:r>
            <a:br>
              <a:rPr lang="de-DE" dirty="0"/>
            </a:b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Variance                                        </a:t>
            </a:r>
            <a:r>
              <a:rPr lang="en-US" sz="2000" dirty="0"/>
              <a:t>where</a:t>
            </a:r>
            <a:br>
              <a:rPr lang="en-US" dirty="0"/>
            </a:br>
            <a:br>
              <a:rPr lang="en-US" dirty="0"/>
            </a:b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Standard Deviation</a:t>
            </a:r>
          </a:p>
          <a:p>
            <a:pPr lvl="1"/>
            <a:r>
              <a:rPr lang="en-US" dirty="0"/>
              <a:t>	Square root of the squared variance 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8D1AA-A050-4539-8C58-10CD12C87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17" y="1326582"/>
            <a:ext cx="1838325" cy="37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EF898-975F-4DA2-9DF6-284CEABCB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595" y="3096451"/>
            <a:ext cx="3248025" cy="48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18180-7A6C-4D55-8F27-AC1B044CD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22" y="3096450"/>
            <a:ext cx="1009650" cy="485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2B251-8F6A-4AED-B1AE-9C6EFF095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513" y="4384461"/>
            <a:ext cx="8572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864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F9A1-FFAB-4A24-A30F-88313B29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Approach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748062-3D4C-4EA1-B3AF-779D84613844}"/>
              </a:ext>
            </a:extLst>
          </p:cNvPr>
          <p:cNvSpPr/>
          <p:nvPr/>
        </p:nvSpPr>
        <p:spPr bwMode="auto">
          <a:xfrm>
            <a:off x="5281446" y="2074426"/>
            <a:ext cx="2364828" cy="58332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Model Training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B077DC-86FE-4741-91DD-27A4FED185B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91408" y="2366087"/>
            <a:ext cx="890038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9FA2B714-4202-40DD-90B1-11D9E45E6E2A}"/>
              </a:ext>
            </a:extLst>
          </p:cNvPr>
          <p:cNvSpPr/>
          <p:nvPr/>
        </p:nvSpPr>
        <p:spPr bwMode="auto">
          <a:xfrm>
            <a:off x="5602012" y="2936273"/>
            <a:ext cx="1718441" cy="998483"/>
          </a:xfrm>
          <a:prstGeom prst="flowChartMagneticDisk">
            <a:avLst/>
          </a:prstGeom>
          <a:solidFill>
            <a:srgbClr val="0070C0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Persisted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model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2DE166-05FB-44DD-89F1-D8665390F14B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 flipH="1">
            <a:off x="6461233" y="2657750"/>
            <a:ext cx="2627" cy="2785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D95CF56-C32E-4CAD-9B2F-43C314914C2E}"/>
              </a:ext>
            </a:extLst>
          </p:cNvPr>
          <p:cNvSpPr/>
          <p:nvPr/>
        </p:nvSpPr>
        <p:spPr bwMode="auto">
          <a:xfrm>
            <a:off x="5276193" y="5138192"/>
            <a:ext cx="2364828" cy="58332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Model Evaluation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1254BE8B-9ECC-486E-9C6C-9E17EDADFC69}"/>
              </a:ext>
            </a:extLst>
          </p:cNvPr>
          <p:cNvSpPr/>
          <p:nvPr/>
        </p:nvSpPr>
        <p:spPr bwMode="auto">
          <a:xfrm>
            <a:off x="2614201" y="5085613"/>
            <a:ext cx="1173820" cy="688482"/>
          </a:xfrm>
          <a:prstGeom prst="flowChartMagneticDisk">
            <a:avLst/>
          </a:prstGeom>
          <a:solidFill>
            <a:srgbClr val="00B0F0"/>
          </a:solidFill>
          <a:ln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data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0CB2CE-ED77-4F38-BF3B-92BFB2CF8075}"/>
              </a:ext>
            </a:extLst>
          </p:cNvPr>
          <p:cNvCxnSpPr>
            <a:stCxn id="21" idx="4"/>
            <a:endCxn id="20" idx="1"/>
          </p:cNvCxnSpPr>
          <p:nvPr/>
        </p:nvCxnSpPr>
        <p:spPr>
          <a:xfrm>
            <a:off x="3788021" y="5429854"/>
            <a:ext cx="148817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2C8BFB-DA14-4307-9933-921461E9D899}"/>
              </a:ext>
            </a:extLst>
          </p:cNvPr>
          <p:cNvCxnSpPr>
            <a:stCxn id="18" idx="3"/>
            <a:endCxn id="20" idx="0"/>
          </p:cNvCxnSpPr>
          <p:nvPr/>
        </p:nvCxnSpPr>
        <p:spPr>
          <a:xfrm flipH="1">
            <a:off x="6458607" y="3934756"/>
            <a:ext cx="2626" cy="120343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3C7805-4E4F-4E36-A91E-2D39BF83406B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641021" y="5429854"/>
            <a:ext cx="97746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475C26A-6BEC-4DE4-AC27-577F88DD838E}"/>
                  </a:ext>
                </a:extLst>
              </p:cNvPr>
              <p:cNvSpPr/>
              <p:nvPr/>
            </p:nvSpPr>
            <p:spPr>
              <a:xfrm>
                <a:off x="4522012" y="1995495"/>
                <a:ext cx="7903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475C26A-6BEC-4DE4-AC27-577F88DD8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012" y="1995495"/>
                <a:ext cx="79034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B61923F-17C1-44E6-B025-D88ED2ED4BA7}"/>
                  </a:ext>
                </a:extLst>
              </p:cNvPr>
              <p:cNvSpPr/>
              <p:nvPr/>
            </p:nvSpPr>
            <p:spPr>
              <a:xfrm>
                <a:off x="4343305" y="5060522"/>
                <a:ext cx="377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B61923F-17C1-44E6-B025-D88ED2ED4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05" y="5060522"/>
                <a:ext cx="37760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CB57C5F-25BD-4FC8-BBD0-6848D27EBDC6}"/>
                  </a:ext>
                </a:extLst>
              </p:cNvPr>
              <p:cNvSpPr/>
              <p:nvPr/>
            </p:nvSpPr>
            <p:spPr>
              <a:xfrm>
                <a:off x="8578974" y="5202412"/>
                <a:ext cx="377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CB57C5F-25BD-4FC8-BBD0-6848D27EB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974" y="5202412"/>
                <a:ext cx="37760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lowchart: Magnetic Disk 27">
            <a:extLst>
              <a:ext uri="{FF2B5EF4-FFF2-40B4-BE49-F238E27FC236}">
                <a16:creationId xmlns:a16="http://schemas.microsoft.com/office/drawing/2014/main" id="{38D99627-0FCD-41ED-85AF-A373028D5483}"/>
              </a:ext>
            </a:extLst>
          </p:cNvPr>
          <p:cNvSpPr/>
          <p:nvPr/>
        </p:nvSpPr>
        <p:spPr bwMode="auto">
          <a:xfrm>
            <a:off x="2010815" y="1234911"/>
            <a:ext cx="2380593" cy="2262351"/>
          </a:xfrm>
          <a:prstGeom prst="flowChartMagneticDisk">
            <a:avLst/>
          </a:prstGeom>
          <a:solidFill>
            <a:srgbClr val="00B0F0"/>
          </a:solidFill>
          <a:ln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Historical data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855964-CD46-468E-AB84-843435BF9051}"/>
              </a:ext>
            </a:extLst>
          </p:cNvPr>
          <p:cNvCxnSpPr/>
          <p:nvPr/>
        </p:nvCxnSpPr>
        <p:spPr>
          <a:xfrm>
            <a:off x="788276" y="4498428"/>
            <a:ext cx="11375927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352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876653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Machine Learning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Machine Learning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778B92-72F8-4004-966E-63A23CBD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0B186-E752-4795-8054-90ADF8266B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001" y="1595006"/>
            <a:ext cx="11655079" cy="149457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Finding patterns in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Replacing </a:t>
            </a:r>
            <a:r>
              <a:rPr lang="en-US" sz="2800" u="sng" dirty="0"/>
              <a:t>human written code </a:t>
            </a:r>
            <a:r>
              <a:rPr lang="en-US" sz="2800" dirty="0"/>
              <a:t> with </a:t>
            </a:r>
            <a:r>
              <a:rPr lang="en-US" sz="2800" u="sng" dirty="0"/>
              <a:t>supplying data</a:t>
            </a:r>
            <a:endParaRPr lang="de-DE" sz="2800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26876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5E13-713E-4EE9-A7C1-DC8C891A2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BC0CA-7DF6-471D-8817-0272160EBD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304924"/>
            <a:ext cx="11655079" cy="4248151"/>
          </a:xfrm>
        </p:spPr>
        <p:txBody>
          <a:bodyPr/>
          <a:lstStyle/>
          <a:p>
            <a:pPr marL="378163" indent="-378163">
              <a:spcBef>
                <a:spcPts val="794"/>
              </a:spcBef>
              <a:spcAft>
                <a:spcPts val="441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9009E"/>
                </a:solidFill>
              </a:rPr>
              <a:t>Learn it when you can’t code it                     </a:t>
            </a:r>
            <a:br>
              <a:rPr lang="en-US" sz="2800" dirty="0">
                <a:solidFill>
                  <a:srgbClr val="09009E"/>
                </a:solidFill>
              </a:rPr>
            </a:br>
            <a:r>
              <a:rPr lang="en-US" sz="2800" dirty="0"/>
              <a:t>(e.g. Recognizing Speech/image/gestures)</a:t>
            </a:r>
            <a:endParaRPr lang="en-US" sz="2800" b="1" dirty="0"/>
          </a:p>
          <a:p>
            <a:pPr marL="378163" indent="-378163">
              <a:spcBef>
                <a:spcPts val="794"/>
              </a:spcBef>
              <a:spcAft>
                <a:spcPts val="441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9009E"/>
                </a:solidFill>
              </a:rPr>
              <a:t>Learn it when you can’t scale it                    </a:t>
            </a:r>
            <a:br>
              <a:rPr lang="en-US" sz="2800" dirty="0">
                <a:solidFill>
                  <a:srgbClr val="09009E"/>
                </a:solidFill>
              </a:rPr>
            </a:br>
            <a:r>
              <a:rPr lang="en-US" sz="2800" dirty="0"/>
              <a:t>(e.g. Recommendations, Spam &amp; Fraud detection) </a:t>
            </a:r>
          </a:p>
          <a:p>
            <a:pPr marL="378163" indent="-378163">
              <a:spcBef>
                <a:spcPts val="794"/>
              </a:spcBef>
              <a:spcAft>
                <a:spcPts val="441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9009E"/>
                </a:solidFill>
              </a:rPr>
              <a:t>Learn it when you have to adapt/personalize </a:t>
            </a:r>
            <a:br>
              <a:rPr lang="en-US" sz="2800" b="1" dirty="0">
                <a:solidFill>
                  <a:srgbClr val="09009E"/>
                </a:solidFill>
              </a:rPr>
            </a:br>
            <a:r>
              <a:rPr lang="en-US" sz="2800" dirty="0"/>
              <a:t>(e.g. Predictive typing)</a:t>
            </a:r>
            <a:endParaRPr lang="en-US" sz="2800" b="1" dirty="0"/>
          </a:p>
          <a:p>
            <a:pPr marL="378163" indent="-378163">
              <a:spcBef>
                <a:spcPts val="794"/>
              </a:spcBef>
              <a:spcAft>
                <a:spcPts val="441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9009E"/>
                </a:solidFill>
              </a:rPr>
              <a:t>Learn it when you can’t track it                    </a:t>
            </a:r>
            <a:br>
              <a:rPr lang="en-US" sz="2800" dirty="0">
                <a:solidFill>
                  <a:srgbClr val="09009E"/>
                </a:solidFill>
              </a:rPr>
            </a:br>
            <a:r>
              <a:rPr lang="tr-TR" sz="2800" dirty="0"/>
              <a:t>(e.g. AI </a:t>
            </a:r>
            <a:r>
              <a:rPr lang="en-US" sz="2800" dirty="0"/>
              <a:t>gaming, robot control</a:t>
            </a:r>
            <a:r>
              <a:rPr lang="tr-TR" sz="2800" dirty="0"/>
              <a:t>)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000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8D090-3749-4252-9370-8B3F8398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vs. ML. What is what?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ECB99B-E7D9-4D30-9EBA-79A17DE60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5" y="1189038"/>
            <a:ext cx="11653838" cy="3493649"/>
          </a:xfrm>
        </p:spPr>
        <p:txBody>
          <a:bodyPr/>
          <a:lstStyle/>
          <a:p>
            <a:r>
              <a:rPr lang="en-GB" b="1" dirty="0"/>
              <a:t>AI</a:t>
            </a:r>
          </a:p>
          <a:p>
            <a:r>
              <a:rPr lang="en-GB" dirty="0"/>
              <a:t>machines can perform tasks characteristic </a:t>
            </a:r>
            <a:br>
              <a:rPr lang="en-GB" dirty="0"/>
            </a:br>
            <a:r>
              <a:rPr lang="en-GB" dirty="0"/>
              <a:t>of human intelligence - 1956 by John McCarthy</a:t>
            </a:r>
          </a:p>
          <a:p>
            <a:pPr lvl="1"/>
            <a:r>
              <a:rPr lang="en-GB" dirty="0"/>
              <a:t>General AI -&gt; Intelligence</a:t>
            </a:r>
          </a:p>
          <a:p>
            <a:pPr lvl="1"/>
            <a:r>
              <a:rPr lang="en-GB" dirty="0"/>
              <a:t>Narrow AI -&gt; Machine Learning</a:t>
            </a:r>
          </a:p>
          <a:p>
            <a:r>
              <a:rPr lang="en-US" dirty="0"/>
              <a:t>ML </a:t>
            </a:r>
          </a:p>
          <a:p>
            <a:pPr lvl="1"/>
            <a:r>
              <a:rPr lang="en-US" dirty="0"/>
              <a:t>Solves very specific tasks (Image Recognition, </a:t>
            </a:r>
            <a:br>
              <a:rPr lang="en-US" dirty="0"/>
            </a:br>
            <a:r>
              <a:rPr lang="en-US" dirty="0"/>
              <a:t>Credit Risks, OCR,.. )</a:t>
            </a:r>
          </a:p>
          <a:p>
            <a:pPr lvl="1"/>
            <a:r>
              <a:rPr lang="en-US" dirty="0"/>
              <a:t>Subset of AI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87540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B969-E715-4A91-A852-C4B0AAA0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function ‘</a:t>
            </a:r>
            <a:r>
              <a:rPr lang="en-US" i="1" dirty="0"/>
              <a:t>f </a:t>
            </a:r>
            <a:r>
              <a:rPr lang="en-US" dirty="0"/>
              <a:t>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950BC-73C0-4522-9315-DCB0D38C5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20" y="1770823"/>
            <a:ext cx="6113414" cy="37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73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893" y="541565"/>
            <a:ext cx="7886700" cy="652721"/>
          </a:xfrm>
        </p:spPr>
        <p:txBody>
          <a:bodyPr/>
          <a:lstStyle/>
          <a:p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Finding patterns in data</a:t>
            </a:r>
            <a:endParaRPr lang="de-DE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01221" y="2251634"/>
          <a:ext cx="2564140" cy="32277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021937" y="2265593"/>
          <a:ext cx="2201172" cy="3234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17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549ED7-D13A-47D8-86E9-BE1B1834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problems can be solved by coding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80DD9B-90DE-4CB6-9EAC-9596310CB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78969"/>
              </p:ext>
            </p:extLst>
          </p:nvPr>
        </p:nvGraphicFramePr>
        <p:xfrm>
          <a:off x="2551450" y="2186576"/>
          <a:ext cx="2201172" cy="3234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C934AA5-DEDB-483D-90FC-8C115CE0EA11}"/>
              </a:ext>
            </a:extLst>
          </p:cNvPr>
          <p:cNvSpPr txBox="1"/>
          <p:nvPr/>
        </p:nvSpPr>
        <p:spPr>
          <a:xfrm>
            <a:off x="5820586" y="1700922"/>
            <a:ext cx="34481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009E"/>
                </a:solidFill>
              </a:rPr>
              <a:t>public </a:t>
            </a:r>
            <a:r>
              <a:rPr lang="en-US" dirty="0" err="1">
                <a:solidFill>
                  <a:srgbClr val="09009E"/>
                </a:solidFill>
              </a:rPr>
              <a:t>bool</a:t>
            </a:r>
            <a:r>
              <a:rPr lang="en-US" dirty="0">
                <a:solidFill>
                  <a:srgbClr val="09009E"/>
                </a:solidFill>
              </a:rPr>
              <a:t> Y(X feature)</a:t>
            </a:r>
            <a:br>
              <a:rPr lang="en-US" dirty="0">
                <a:solidFill>
                  <a:srgbClr val="09009E"/>
                </a:solidFill>
              </a:rPr>
            </a:br>
            <a:r>
              <a:rPr lang="en-US" dirty="0">
                <a:solidFill>
                  <a:srgbClr val="09009E"/>
                </a:solidFill>
              </a:rPr>
              <a:t>{</a:t>
            </a:r>
          </a:p>
          <a:p>
            <a:r>
              <a:rPr lang="en-US" dirty="0">
                <a:solidFill>
                  <a:srgbClr val="09009E"/>
                </a:solidFill>
              </a:rPr>
              <a:t>      if(feature &gt; 5)</a:t>
            </a:r>
            <a:br>
              <a:rPr lang="en-US" dirty="0">
                <a:solidFill>
                  <a:srgbClr val="09009E"/>
                </a:solidFill>
              </a:rPr>
            </a:br>
            <a:r>
              <a:rPr lang="en-US" dirty="0">
                <a:solidFill>
                  <a:srgbClr val="09009E"/>
                </a:solidFill>
              </a:rPr>
              <a:t>          return </a:t>
            </a:r>
            <a:r>
              <a:rPr lang="en-US" dirty="0">
                <a:solidFill>
                  <a:srgbClr val="FF0000"/>
                </a:solidFill>
              </a:rPr>
              <a:t>true</a:t>
            </a:r>
            <a:r>
              <a:rPr lang="en-US" dirty="0">
                <a:solidFill>
                  <a:srgbClr val="09009E"/>
                </a:solidFill>
              </a:rPr>
              <a:t>;</a:t>
            </a:r>
          </a:p>
          <a:p>
            <a:r>
              <a:rPr lang="en-US" dirty="0">
                <a:solidFill>
                  <a:srgbClr val="09009E"/>
                </a:solidFill>
              </a:rPr>
              <a:t>      else </a:t>
            </a:r>
          </a:p>
          <a:p>
            <a:r>
              <a:rPr lang="en-US" dirty="0">
                <a:solidFill>
                  <a:srgbClr val="09009E"/>
                </a:solidFill>
              </a:rPr>
              <a:t>          return </a:t>
            </a:r>
            <a:r>
              <a:rPr lang="en-US" dirty="0">
                <a:solidFill>
                  <a:srgbClr val="FF0000"/>
                </a:solidFill>
              </a:rPr>
              <a:t>false</a:t>
            </a:r>
            <a:r>
              <a:rPr lang="en-US" dirty="0">
                <a:solidFill>
                  <a:srgbClr val="09009E"/>
                </a:solidFill>
              </a:rPr>
              <a:t>; </a:t>
            </a:r>
          </a:p>
          <a:p>
            <a:r>
              <a:rPr lang="en-US" dirty="0">
                <a:solidFill>
                  <a:srgbClr val="09009E"/>
                </a:solidFill>
              </a:rPr>
              <a:t>}</a:t>
            </a:r>
            <a:endParaRPr lang="de-DE" dirty="0">
              <a:solidFill>
                <a:srgbClr val="09009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4FC49-B8BC-40E8-AF2D-74348DD62EA6}"/>
              </a:ext>
            </a:extLst>
          </p:cNvPr>
          <p:cNvSpPr txBox="1"/>
          <p:nvPr/>
        </p:nvSpPr>
        <p:spPr>
          <a:xfrm>
            <a:off x="5763582" y="4191672"/>
            <a:ext cx="3448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009E"/>
                </a:solidFill>
              </a:rPr>
              <a:t>public </a:t>
            </a:r>
            <a:r>
              <a:rPr lang="en-US" dirty="0" err="1">
                <a:solidFill>
                  <a:srgbClr val="09009E"/>
                </a:solidFill>
              </a:rPr>
              <a:t>bool</a:t>
            </a:r>
            <a:r>
              <a:rPr lang="en-US" dirty="0">
                <a:solidFill>
                  <a:srgbClr val="09009E"/>
                </a:solidFill>
              </a:rPr>
              <a:t> Y(X feature)</a:t>
            </a:r>
            <a:br>
              <a:rPr lang="en-US" dirty="0">
                <a:solidFill>
                  <a:srgbClr val="09009E"/>
                </a:solidFill>
              </a:rPr>
            </a:br>
            <a:r>
              <a:rPr lang="en-US" dirty="0">
                <a:solidFill>
                  <a:srgbClr val="09009E"/>
                </a:solidFill>
              </a:rPr>
              <a:t>{</a:t>
            </a:r>
          </a:p>
          <a:p>
            <a:r>
              <a:rPr lang="en-US" dirty="0">
                <a:solidFill>
                  <a:srgbClr val="09009E"/>
                </a:solidFill>
              </a:rPr>
              <a:t>      return feature &gt; 5;</a:t>
            </a:r>
          </a:p>
          <a:p>
            <a:r>
              <a:rPr lang="en-US" dirty="0">
                <a:solidFill>
                  <a:srgbClr val="09009E"/>
                </a:solidFill>
              </a:rPr>
              <a:t>}</a:t>
            </a:r>
            <a:endParaRPr lang="de-DE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2819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1096</TotalTime>
  <Words>681</Words>
  <Application>Microsoft Office PowerPoint</Application>
  <PresentationFormat>Widescreen</PresentationFormat>
  <Paragraphs>234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Consolas</vt:lpstr>
      <vt:lpstr>Segoe UI</vt:lpstr>
      <vt:lpstr>Segoe UI Light</vt:lpstr>
      <vt:lpstr>Segoe UI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What is machine learning?</vt:lpstr>
      <vt:lpstr>Examples</vt:lpstr>
      <vt:lpstr>AI vs. ML. What is what?</vt:lpstr>
      <vt:lpstr>Find function ‘f ’</vt:lpstr>
      <vt:lpstr>Finding patterns in data</vt:lpstr>
      <vt:lpstr>Many problems can be solved by coding</vt:lpstr>
      <vt:lpstr>ML is a different approach</vt:lpstr>
      <vt:lpstr>What is learning?</vt:lpstr>
      <vt:lpstr>Which algorithm to use?</vt:lpstr>
      <vt:lpstr>PowerPoint Presentation</vt:lpstr>
      <vt:lpstr>PowerPoint Presentation</vt:lpstr>
      <vt:lpstr>PowerPoint Presentation</vt:lpstr>
      <vt:lpstr>Confusion Matrix</vt:lpstr>
      <vt:lpstr>Good to know</vt:lpstr>
      <vt:lpstr>ML Approach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393</cp:revision>
  <dcterms:created xsi:type="dcterms:W3CDTF">2014-04-01T15:39:24Z</dcterms:created>
  <dcterms:modified xsi:type="dcterms:W3CDTF">2020-01-23T22:52:59Z</dcterms:modified>
</cp:coreProperties>
</file>